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8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DAA9C-17D7-4649-A0D1-F1FADE220129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D0A91-0EF6-4117-8FE9-6EF4FEB650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7142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92111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BEB4-C4CF-4C77-B028-92794EE669D6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B6F-4F2C-4DEB-84F2-C2BE9288FEE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BEB4-C4CF-4C77-B028-92794EE669D6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B6F-4F2C-4DEB-84F2-C2BE9288FEE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BEB4-C4CF-4C77-B028-92794EE669D6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B6F-4F2C-4DEB-84F2-C2BE9288FEE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BEB4-C4CF-4C77-B028-92794EE669D6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B6F-4F2C-4DEB-84F2-C2BE9288FEE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BEB4-C4CF-4C77-B028-92794EE669D6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B6F-4F2C-4DEB-84F2-C2BE9288FEE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BEB4-C4CF-4C77-B028-92794EE669D6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B6F-4F2C-4DEB-84F2-C2BE9288FEE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BEB4-C4CF-4C77-B028-92794EE669D6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B6F-4F2C-4DEB-84F2-C2BE9288FEE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BEB4-C4CF-4C77-B028-92794EE669D6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B6F-4F2C-4DEB-84F2-C2BE9288FEE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BEB4-C4CF-4C77-B028-92794EE669D6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B6F-4F2C-4DEB-84F2-C2BE9288FEEC}" type="slidenum">
              <a:rPr lang="en-IE" smtClean="0"/>
              <a:t>‹#›</a:t>
            </a:fld>
            <a:endParaRPr lang="en-IE"/>
          </a:p>
        </p:txBody>
      </p:sp>
      <p:pic>
        <p:nvPicPr>
          <p:cNvPr id="1026" name="Picture 2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00391" y="6165304"/>
            <a:ext cx="872607" cy="53788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BEB4-C4CF-4C77-B028-92794EE669D6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B6F-4F2C-4DEB-84F2-C2BE9288FEE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6BEB4-C4CF-4C77-B028-92794EE669D6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B6F-4F2C-4DEB-84F2-C2BE9288FEE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FA06BEB4-C4CF-4C77-B028-92794EE669D6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EF268B6F-4F2C-4DEB-84F2-C2BE9288FEEC}" type="slidenum">
              <a:rPr lang="en-IE" smtClean="0"/>
              <a:t>‹#›</a:t>
            </a:fld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0" y="6696744"/>
            <a:ext cx="9144000" cy="18864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5714932" y="3442964"/>
            <a:ext cx="6696000" cy="188640"/>
          </a:xfrm>
          <a:prstGeom prst="rect">
            <a:avLst/>
          </a:prstGeom>
          <a:solidFill>
            <a:srgbClr val="FF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780" y="0"/>
            <a:ext cx="8964000" cy="18864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-3249572" y="3253676"/>
            <a:ext cx="6696000" cy="188640"/>
          </a:xfrm>
          <a:prstGeom prst="rect">
            <a:avLst/>
          </a:prstGeom>
          <a:solidFill>
            <a:srgbClr val="FF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2790"/>
            <a:ext cx="8229600" cy="3226370"/>
          </a:xfrm>
        </p:spPr>
        <p:txBody>
          <a:bodyPr>
            <a:normAutofit/>
          </a:bodyPr>
          <a:lstStyle/>
          <a:p>
            <a:r>
              <a:rPr lang="en-IE" sz="60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</a:t>
            </a:r>
            <a:r>
              <a:rPr lang="en-IE" sz="6000" b="1" i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RAN#</a:t>
            </a:r>
            <a:endParaRPr lang="en-IE" sz="60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07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76275"/>
            <a:ext cx="276225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941394" y="5571599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</a:p>
        </p:txBody>
      </p:sp>
    </p:spTree>
    <p:extLst>
      <p:ext uri="{BB962C8B-B14F-4D97-AF65-F5344CB8AC3E}">
        <p14:creationId xmlns:p14="http://schemas.microsoft.com/office/powerpoint/2010/main" val="290870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9925" y="657225"/>
            <a:ext cx="272415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249972" y="552430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Rounded Rectangle 3"/>
          <p:cNvSpPr/>
          <p:nvPr/>
        </p:nvSpPr>
        <p:spPr>
          <a:xfrm>
            <a:off x="6180083" y="1261242"/>
            <a:ext cx="2459092" cy="21677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 keep generating a random 3 digit number between </a:t>
            </a:r>
          </a:p>
          <a:p>
            <a:pPr algn="ctr"/>
            <a:r>
              <a:rPr lang="en-IE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[0,1]</a:t>
            </a:r>
          </a:p>
          <a:p>
            <a:pPr algn="ctr"/>
            <a:r>
              <a:rPr lang="en-IE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we repeatedly press</a:t>
            </a:r>
          </a:p>
          <a:p>
            <a:pPr algn="ctr"/>
            <a:r>
              <a:rPr lang="en-IE" sz="28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</a:p>
        </p:txBody>
      </p:sp>
    </p:spTree>
    <p:extLst>
      <p:ext uri="{BB962C8B-B14F-4D97-AF65-F5344CB8AC3E}">
        <p14:creationId xmlns:p14="http://schemas.microsoft.com/office/powerpoint/2010/main" val="225996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1350" y="647700"/>
            <a:ext cx="27813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249972" y="552430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</a:p>
        </p:txBody>
      </p:sp>
    </p:spTree>
    <p:extLst>
      <p:ext uri="{BB962C8B-B14F-4D97-AF65-F5344CB8AC3E}">
        <p14:creationId xmlns:p14="http://schemas.microsoft.com/office/powerpoint/2010/main" val="267343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9925" y="652463"/>
            <a:ext cx="27241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249972" y="552430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</a:p>
        </p:txBody>
      </p:sp>
    </p:spTree>
    <p:extLst>
      <p:ext uri="{BB962C8B-B14F-4D97-AF65-F5344CB8AC3E}">
        <p14:creationId xmlns:p14="http://schemas.microsoft.com/office/powerpoint/2010/main" val="416634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182" y="1567591"/>
            <a:ext cx="934871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427163" algn="l"/>
              </a:tabLst>
            </a:pPr>
            <a:endParaRPr lang="en-IE" sz="2200" dirty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tabLst>
                <a:tab pos="1427163" algn="l"/>
              </a:tabLst>
            </a:pPr>
            <a:r>
              <a:rPr lang="en-IE" sz="2200" dirty="0">
                <a:solidFill>
                  <a:srgbClr val="990033"/>
                </a:solidFill>
                <a:latin typeface="Century Gothic" pitchFamily="34" charset="0"/>
              </a:rPr>
              <a:t>	</a:t>
            </a:r>
          </a:p>
          <a:p>
            <a:pPr>
              <a:tabLst>
                <a:tab pos="1427163" algn="l"/>
              </a:tabLst>
            </a:pPr>
            <a:r>
              <a:rPr lang="en-IE" sz="2200" dirty="0">
                <a:solidFill>
                  <a:srgbClr val="990033"/>
                </a:solidFill>
                <a:latin typeface="Century Gothic" pitchFamily="34" charset="0"/>
              </a:rPr>
              <a:t>If we multiply the randomly generated number by 199 then</a:t>
            </a:r>
          </a:p>
          <a:p>
            <a:pPr>
              <a:tabLst>
                <a:tab pos="1427163" algn="l"/>
              </a:tabLst>
            </a:pPr>
            <a:endParaRPr lang="en-IE" sz="2200" dirty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tabLst>
                <a:tab pos="1427163" algn="l"/>
              </a:tabLst>
            </a:pPr>
            <a:r>
              <a:rPr lang="en-IE" sz="2200" dirty="0">
                <a:solidFill>
                  <a:srgbClr val="990033"/>
                </a:solidFill>
                <a:latin typeface="Century Gothic" pitchFamily="34" charset="0"/>
              </a:rPr>
              <a:t>	199 x </a:t>
            </a:r>
            <a:r>
              <a:rPr lang="en-IE" sz="2200" b="1" dirty="0">
                <a:solidFill>
                  <a:srgbClr val="990033"/>
                </a:solidFill>
                <a:latin typeface="Century Gothic" pitchFamily="34" charset="0"/>
              </a:rPr>
              <a:t>[0, 1] </a:t>
            </a:r>
            <a:r>
              <a:rPr lang="en-IE" sz="2200" dirty="0">
                <a:solidFill>
                  <a:srgbClr val="990033"/>
                </a:solidFill>
                <a:latin typeface="Century Gothic" pitchFamily="34" charset="0"/>
              </a:rPr>
              <a:t>= [0, 199]</a:t>
            </a:r>
          </a:p>
          <a:p>
            <a:pPr>
              <a:tabLst>
                <a:tab pos="1427163" algn="l"/>
              </a:tabLst>
            </a:pPr>
            <a:endParaRPr lang="en-IE" sz="2200" dirty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tabLst>
                <a:tab pos="1427163" algn="l"/>
              </a:tabLst>
            </a:pPr>
            <a:r>
              <a:rPr lang="en-IE" sz="2200" dirty="0">
                <a:solidFill>
                  <a:srgbClr val="990033"/>
                </a:solidFill>
                <a:latin typeface="Century Gothic" pitchFamily="34" charset="0"/>
              </a:rPr>
              <a:t>To get it between 1 and 200 we must add 1</a:t>
            </a:r>
          </a:p>
          <a:p>
            <a:pPr>
              <a:tabLst>
                <a:tab pos="1427163" algn="l"/>
              </a:tabLst>
            </a:pPr>
            <a:endParaRPr lang="en-IE" sz="2200" dirty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tabLst>
                <a:tab pos="1427163" algn="l"/>
              </a:tabLst>
            </a:pPr>
            <a:r>
              <a:rPr lang="en-IE" sz="2200" dirty="0">
                <a:solidFill>
                  <a:srgbClr val="990033"/>
                </a:solidFill>
                <a:latin typeface="Century Gothic" pitchFamily="34" charset="0"/>
              </a:rPr>
              <a:t>	199 x </a:t>
            </a:r>
            <a:r>
              <a:rPr lang="en-IE" sz="2200" b="1" dirty="0">
                <a:solidFill>
                  <a:srgbClr val="990033"/>
                </a:solidFill>
                <a:latin typeface="Century Gothic" pitchFamily="34" charset="0"/>
              </a:rPr>
              <a:t>[0, 1] </a:t>
            </a:r>
            <a:r>
              <a:rPr lang="en-IE" sz="2200" dirty="0">
                <a:solidFill>
                  <a:srgbClr val="990033"/>
                </a:solidFill>
                <a:latin typeface="Century Gothic" pitchFamily="34" charset="0"/>
              </a:rPr>
              <a:t>+ 1 = [1, 200]</a:t>
            </a:r>
          </a:p>
          <a:p>
            <a:pPr>
              <a:tabLst>
                <a:tab pos="1427163" algn="l"/>
              </a:tabLst>
            </a:pPr>
            <a:endParaRPr lang="en-IE" sz="2200" dirty="0">
              <a:solidFill>
                <a:srgbClr val="990033"/>
              </a:solidFill>
              <a:latin typeface="Century Gothic" pitchFamily="34" charset="0"/>
            </a:endParaRPr>
          </a:p>
          <a:p>
            <a:pPr>
              <a:tabLst>
                <a:tab pos="1427163" algn="l"/>
              </a:tabLst>
            </a:pPr>
            <a:r>
              <a:rPr lang="en-IE" sz="2200" dirty="0">
                <a:solidFill>
                  <a:srgbClr val="990033"/>
                </a:solidFill>
                <a:latin typeface="Century Gothic" pitchFamily="34" charset="0"/>
              </a:rPr>
              <a:t>But we must first </a:t>
            </a:r>
            <a:r>
              <a:rPr lang="en-IE" sz="2200" b="1" dirty="0">
                <a:solidFill>
                  <a:srgbClr val="FF0000"/>
                </a:solidFill>
                <a:latin typeface="Century Gothic" pitchFamily="34" charset="0"/>
              </a:rPr>
              <a:t>SET UP </a:t>
            </a:r>
            <a:r>
              <a:rPr lang="en-IE" sz="2200" dirty="0">
                <a:solidFill>
                  <a:srgbClr val="990033"/>
                </a:solidFill>
                <a:latin typeface="Century Gothic" pitchFamily="34" charset="0"/>
              </a:rPr>
              <a:t>the calculator to </a:t>
            </a:r>
            <a:r>
              <a:rPr lang="en-IE" sz="2200" b="1" dirty="0">
                <a:solidFill>
                  <a:srgbClr val="FF0000"/>
                </a:solidFill>
                <a:latin typeface="Century Gothic" pitchFamily="34" charset="0"/>
              </a:rPr>
              <a:t>Fix</a:t>
            </a:r>
            <a:r>
              <a:rPr lang="en-IE" sz="2200" dirty="0">
                <a:solidFill>
                  <a:srgbClr val="990033"/>
                </a:solidFill>
                <a:latin typeface="Century Gothic" pitchFamily="34" charset="0"/>
              </a:rPr>
              <a:t> to </a:t>
            </a:r>
            <a:r>
              <a:rPr lang="en-IE" sz="2200" b="1" dirty="0">
                <a:solidFill>
                  <a:srgbClr val="FF0000"/>
                </a:solidFill>
                <a:latin typeface="Century Gothic" pitchFamily="34" charset="0"/>
              </a:rPr>
              <a:t>0</a:t>
            </a:r>
            <a:r>
              <a:rPr lang="en-IE" sz="2200" dirty="0">
                <a:solidFill>
                  <a:srgbClr val="990033"/>
                </a:solidFill>
                <a:latin typeface="Century Gothic" pitchFamily="34" charset="0"/>
              </a:rPr>
              <a:t> decimal place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574" y="57650"/>
            <a:ext cx="88296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</a:p>
          <a:p>
            <a:pPr algn="ctr"/>
            <a:r>
              <a:rPr lang="en-IE" sz="40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for an interval [1,200]</a:t>
            </a:r>
          </a:p>
        </p:txBody>
      </p:sp>
    </p:spTree>
    <p:extLst>
      <p:ext uri="{BB962C8B-B14F-4D97-AF65-F5344CB8AC3E}">
        <p14:creationId xmlns:p14="http://schemas.microsoft.com/office/powerpoint/2010/main" val="1308278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47700"/>
            <a:ext cx="276225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2438609">
            <a:off x="6040751" y="224858"/>
            <a:ext cx="514379" cy="273059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2607" y="447645"/>
            <a:ext cx="8639504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427163" algn="l"/>
              </a:tabLst>
            </a:pPr>
            <a:r>
              <a:rPr lang="en-IE" sz="2000" dirty="0">
                <a:latin typeface="Century Gothic" pitchFamily="34" charset="0"/>
              </a:rPr>
              <a:t>But we must first </a:t>
            </a:r>
            <a:r>
              <a:rPr lang="en-IE" sz="2400" b="1" dirty="0">
                <a:solidFill>
                  <a:srgbClr val="FF0000"/>
                </a:solidFill>
                <a:latin typeface="Century Gothic" pitchFamily="34" charset="0"/>
              </a:rPr>
              <a:t>SET UP </a:t>
            </a:r>
            <a:r>
              <a:rPr lang="en-IE" sz="2000" dirty="0">
                <a:latin typeface="Century Gothic" pitchFamily="34" charset="0"/>
              </a:rPr>
              <a:t>the calculator to </a:t>
            </a:r>
            <a:r>
              <a:rPr lang="en-IE" sz="2400" b="1" dirty="0">
                <a:solidFill>
                  <a:srgbClr val="FF0000"/>
                </a:solidFill>
                <a:latin typeface="Century Gothic" pitchFamily="34" charset="0"/>
              </a:rPr>
              <a:t>Fix</a:t>
            </a:r>
            <a:r>
              <a:rPr lang="en-IE" sz="2000" dirty="0">
                <a:latin typeface="Century Gothic" pitchFamily="34" charset="0"/>
              </a:rPr>
              <a:t> to </a:t>
            </a:r>
            <a:r>
              <a:rPr lang="en-IE" sz="2400" b="1" dirty="0">
                <a:solidFill>
                  <a:srgbClr val="FF0000"/>
                </a:solidFill>
                <a:latin typeface="Century Gothic" pitchFamily="34" charset="0"/>
              </a:rPr>
              <a:t>0</a:t>
            </a:r>
            <a:r>
              <a:rPr lang="en-IE" sz="2000" dirty="0">
                <a:latin typeface="Century Gothic" pitchFamily="34" charset="0"/>
              </a:rPr>
              <a:t> decimal place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52648" y="2639123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</a:p>
        </p:txBody>
      </p:sp>
    </p:spTree>
    <p:extLst>
      <p:ext uri="{BB962C8B-B14F-4D97-AF65-F5344CB8AC3E}">
        <p14:creationId xmlns:p14="http://schemas.microsoft.com/office/powerpoint/2010/main" val="168796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76275"/>
            <a:ext cx="276225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2438609">
            <a:off x="6035235" y="219266"/>
            <a:ext cx="303007" cy="273059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607" y="447645"/>
            <a:ext cx="8639504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427163" algn="l"/>
              </a:tabLst>
            </a:pPr>
            <a:r>
              <a:rPr lang="en-IE" sz="2000" dirty="0">
                <a:latin typeface="Century Gothic" pitchFamily="34" charset="0"/>
              </a:rPr>
              <a:t>But we must first </a:t>
            </a:r>
            <a:r>
              <a:rPr lang="en-IE" sz="2400" b="1" dirty="0">
                <a:solidFill>
                  <a:srgbClr val="FF0000"/>
                </a:solidFill>
                <a:latin typeface="Century Gothic" pitchFamily="34" charset="0"/>
              </a:rPr>
              <a:t>SET UP </a:t>
            </a:r>
            <a:r>
              <a:rPr lang="en-IE" sz="2000" dirty="0">
                <a:latin typeface="Century Gothic" pitchFamily="34" charset="0"/>
              </a:rPr>
              <a:t>the calculator to </a:t>
            </a:r>
            <a:r>
              <a:rPr lang="en-IE" sz="2400" b="1" dirty="0">
                <a:solidFill>
                  <a:srgbClr val="FF0000"/>
                </a:solidFill>
                <a:latin typeface="Century Gothic" pitchFamily="34" charset="0"/>
              </a:rPr>
              <a:t>Fix</a:t>
            </a:r>
            <a:r>
              <a:rPr lang="en-IE" sz="2000" dirty="0">
                <a:latin typeface="Century Gothic" pitchFamily="34" charset="0"/>
              </a:rPr>
              <a:t> to </a:t>
            </a:r>
            <a:r>
              <a:rPr lang="en-IE" sz="2400" b="1" dirty="0">
                <a:solidFill>
                  <a:srgbClr val="FF0000"/>
                </a:solidFill>
                <a:latin typeface="Century Gothic" pitchFamily="34" charset="0"/>
              </a:rPr>
              <a:t>0</a:t>
            </a:r>
            <a:r>
              <a:rPr lang="en-IE" sz="2000" dirty="0">
                <a:latin typeface="Century Gothic" pitchFamily="34" charset="0"/>
              </a:rPr>
              <a:t> decimal place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934652" y="268642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</a:p>
        </p:txBody>
      </p:sp>
    </p:spTree>
    <p:extLst>
      <p:ext uri="{BB962C8B-B14F-4D97-AF65-F5344CB8AC3E}">
        <p14:creationId xmlns:p14="http://schemas.microsoft.com/office/powerpoint/2010/main" val="189720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5163" y="647700"/>
            <a:ext cx="27336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3424561">
            <a:off x="6263596" y="-52745"/>
            <a:ext cx="257190" cy="273059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607" y="447645"/>
            <a:ext cx="8639504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427163" algn="l"/>
              </a:tabLst>
            </a:pPr>
            <a:r>
              <a:rPr lang="en-IE" sz="2000" dirty="0">
                <a:latin typeface="Century Gothic" pitchFamily="34" charset="0"/>
              </a:rPr>
              <a:t>But we must first </a:t>
            </a:r>
            <a:r>
              <a:rPr lang="en-IE" sz="2400" b="1" dirty="0">
                <a:solidFill>
                  <a:srgbClr val="FF0000"/>
                </a:solidFill>
                <a:latin typeface="Century Gothic" pitchFamily="34" charset="0"/>
              </a:rPr>
              <a:t>SET UP </a:t>
            </a:r>
            <a:r>
              <a:rPr lang="en-IE" sz="2000" dirty="0">
                <a:latin typeface="Century Gothic" pitchFamily="34" charset="0"/>
              </a:rPr>
              <a:t>the calculator to</a:t>
            </a:r>
            <a:r>
              <a:rPr lang="en-IE" sz="2400" dirty="0">
                <a:latin typeface="Century Gothic" pitchFamily="34" charset="0"/>
              </a:rPr>
              <a:t> </a:t>
            </a:r>
            <a:r>
              <a:rPr lang="en-IE" sz="2400" b="1" dirty="0">
                <a:solidFill>
                  <a:srgbClr val="FF0000"/>
                </a:solidFill>
                <a:latin typeface="Century Gothic" pitchFamily="34" charset="0"/>
              </a:rPr>
              <a:t>Fix</a:t>
            </a:r>
            <a:r>
              <a:rPr lang="en-IE" sz="2400" dirty="0">
                <a:latin typeface="Century Gothic" pitchFamily="34" charset="0"/>
              </a:rPr>
              <a:t> </a:t>
            </a:r>
            <a:r>
              <a:rPr lang="en-IE" sz="2000" dirty="0">
                <a:latin typeface="Century Gothic" pitchFamily="34" charset="0"/>
              </a:rPr>
              <a:t>to </a:t>
            </a:r>
            <a:r>
              <a:rPr lang="en-IE" sz="2400" b="1" dirty="0">
                <a:solidFill>
                  <a:srgbClr val="FF0000"/>
                </a:solidFill>
                <a:latin typeface="Century Gothic" pitchFamily="34" charset="0"/>
              </a:rPr>
              <a:t>0</a:t>
            </a:r>
            <a:r>
              <a:rPr lang="en-IE" sz="2400" dirty="0">
                <a:latin typeface="Century Gothic" pitchFamily="34" charset="0"/>
              </a:rPr>
              <a:t> </a:t>
            </a:r>
            <a:r>
              <a:rPr lang="en-IE" sz="2000" dirty="0">
                <a:latin typeface="Century Gothic" pitchFamily="34" charset="0"/>
              </a:rPr>
              <a:t>decimal place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398608" y="4767533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</a:p>
        </p:txBody>
      </p:sp>
    </p:spTree>
    <p:extLst>
      <p:ext uri="{BB962C8B-B14F-4D97-AF65-F5344CB8AC3E}">
        <p14:creationId xmlns:p14="http://schemas.microsoft.com/office/powerpoint/2010/main" val="354992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57225"/>
            <a:ext cx="276225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2607" y="447645"/>
            <a:ext cx="8639504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427163" algn="l"/>
              </a:tabLst>
            </a:pPr>
            <a:r>
              <a:rPr lang="en-IE" sz="2000" dirty="0">
                <a:latin typeface="Century Gothic" pitchFamily="34" charset="0"/>
              </a:rPr>
              <a:t>But we must first </a:t>
            </a:r>
            <a:r>
              <a:rPr lang="en-IE" sz="2400" b="1" dirty="0">
                <a:solidFill>
                  <a:srgbClr val="FF0000"/>
                </a:solidFill>
                <a:latin typeface="Century Gothic" pitchFamily="34" charset="0"/>
              </a:rPr>
              <a:t>SET UP </a:t>
            </a:r>
            <a:r>
              <a:rPr lang="en-IE" sz="2000" dirty="0">
                <a:latin typeface="Century Gothic" pitchFamily="34" charset="0"/>
              </a:rPr>
              <a:t>the calculator to </a:t>
            </a:r>
            <a:r>
              <a:rPr lang="en-IE" sz="2400" b="1" dirty="0">
                <a:solidFill>
                  <a:srgbClr val="FF0000"/>
                </a:solidFill>
                <a:latin typeface="Century Gothic" pitchFamily="34" charset="0"/>
              </a:rPr>
              <a:t>Fix</a:t>
            </a:r>
            <a:r>
              <a:rPr lang="en-IE" sz="2000" dirty="0">
                <a:latin typeface="Century Gothic" pitchFamily="34" charset="0"/>
              </a:rPr>
              <a:t> to </a:t>
            </a:r>
            <a:r>
              <a:rPr lang="en-IE" sz="2400" b="1" dirty="0">
                <a:solidFill>
                  <a:srgbClr val="FF0000"/>
                </a:solidFill>
                <a:latin typeface="Century Gothic" pitchFamily="34" charset="0"/>
              </a:rPr>
              <a:t>0</a:t>
            </a:r>
            <a:r>
              <a:rPr lang="en-IE" sz="2000" dirty="0">
                <a:latin typeface="Century Gothic" pitchFamily="34" charset="0"/>
              </a:rPr>
              <a:t> decimal place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15712" y="552430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</a:p>
        </p:txBody>
      </p:sp>
    </p:spTree>
    <p:extLst>
      <p:ext uri="{BB962C8B-B14F-4D97-AF65-F5344CB8AC3E}">
        <p14:creationId xmlns:p14="http://schemas.microsoft.com/office/powerpoint/2010/main" val="192489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113" y="647700"/>
            <a:ext cx="27717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 rot="6149143">
            <a:off x="6256974" y="503513"/>
            <a:ext cx="288097" cy="280771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83839" y="1266731"/>
            <a:ext cx="2459092" cy="15336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calculator tells us it has been </a:t>
            </a:r>
          </a:p>
          <a:p>
            <a:pPr algn="ctr"/>
            <a:r>
              <a:rPr lang="en-IE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SET UP</a:t>
            </a:r>
            <a:r>
              <a:rPr lang="en-IE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IE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</a:t>
            </a:r>
          </a:p>
          <a:p>
            <a:pPr algn="ctr"/>
            <a:r>
              <a:rPr lang="en-IE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Fix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11043" y="3714751"/>
            <a:ext cx="2459092" cy="14287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IE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now need to tell it what we want</a:t>
            </a:r>
            <a:r>
              <a:rPr lang="en-IE" dirty="0">
                <a:solidFill>
                  <a:srgbClr val="990033"/>
                </a:solidFill>
                <a:latin typeface="Century Gothic" pitchFamily="34" charset="0"/>
              </a:rPr>
              <a:t> </a:t>
            </a:r>
          </a:p>
          <a:p>
            <a:pPr algn="ctr"/>
            <a:endParaRPr lang="en-IE" dirty="0">
              <a:solidFill>
                <a:srgbClr val="990033"/>
              </a:solidFill>
              <a:latin typeface="Century Gothic" pitchFamily="34" charset="0"/>
            </a:endParaRPr>
          </a:p>
          <a:p>
            <a:pPr algn="ctr"/>
            <a:r>
              <a:rPr lang="en-IE" dirty="0">
                <a:solidFill>
                  <a:srgbClr val="990033"/>
                </a:solidFill>
                <a:latin typeface="Century Gothic" pitchFamily="34" charset="0"/>
              </a:rPr>
              <a:t>199 x </a:t>
            </a:r>
            <a:r>
              <a:rPr lang="en-IE" b="1" dirty="0">
                <a:solidFill>
                  <a:srgbClr val="990033"/>
                </a:solidFill>
                <a:latin typeface="Century Gothic" pitchFamily="34" charset="0"/>
              </a:rPr>
              <a:t>[0, 1] </a:t>
            </a:r>
            <a:r>
              <a:rPr lang="en-IE" dirty="0">
                <a:solidFill>
                  <a:srgbClr val="990033"/>
                </a:solidFill>
                <a:latin typeface="Century Gothic" pitchFamily="34" charset="0"/>
              </a:rPr>
              <a:t>+ 1 </a:t>
            </a:r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97372" y="516235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</a:p>
        </p:txBody>
      </p:sp>
    </p:spTree>
    <p:extLst>
      <p:ext uri="{BB962C8B-B14F-4D97-AF65-F5344CB8AC3E}">
        <p14:creationId xmlns:p14="http://schemas.microsoft.com/office/powerpoint/2010/main" val="24558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821" y="832425"/>
            <a:ext cx="8991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69988" algn="l"/>
              </a:tabLst>
            </a:pPr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The Ran#: Generates a pseudo random number to 3 decimal places that is less than 1.</a:t>
            </a:r>
          </a:p>
          <a:p>
            <a:pPr>
              <a:tabLst>
                <a:tab pos="1169988" algn="l"/>
              </a:tabLst>
            </a:pPr>
            <a:r>
              <a:rPr lang="en-IE" dirty="0">
                <a:latin typeface="Tahoma" pitchFamily="34" charset="0"/>
                <a:ea typeface="Tahoma" pitchFamily="34" charset="0"/>
                <a:cs typeface="Tahoma" pitchFamily="34" charset="0"/>
              </a:rPr>
              <a:t>	i.e. it generates a random number in the range </a:t>
            </a:r>
            <a:r>
              <a:rPr lang="en-IE" b="1" dirty="0">
                <a:latin typeface="Tahoma" pitchFamily="34" charset="0"/>
                <a:ea typeface="Tahoma" pitchFamily="34" charset="0"/>
                <a:cs typeface="Tahoma" pitchFamily="34" charset="0"/>
              </a:rPr>
              <a:t>[0, 1]</a:t>
            </a:r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47700"/>
            <a:ext cx="276225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2478541">
            <a:off x="5464146" y="1337205"/>
            <a:ext cx="416710" cy="47158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80083" y="1478756"/>
            <a:ext cx="2459092" cy="11603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Ran#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 in Yellow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452648" y="2639123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39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113" y="642938"/>
            <a:ext cx="2771775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373672" y="438130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</a:p>
        </p:txBody>
      </p:sp>
    </p:spTree>
    <p:extLst>
      <p:ext uri="{BB962C8B-B14F-4D97-AF65-F5344CB8AC3E}">
        <p14:creationId xmlns:p14="http://schemas.microsoft.com/office/powerpoint/2010/main" val="359569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647700"/>
            <a:ext cx="27432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373672" y="438130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</a:p>
        </p:txBody>
      </p:sp>
    </p:spTree>
    <p:extLst>
      <p:ext uri="{BB962C8B-B14F-4D97-AF65-F5344CB8AC3E}">
        <p14:creationId xmlns:p14="http://schemas.microsoft.com/office/powerpoint/2010/main" val="36609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113" y="661988"/>
            <a:ext cx="2771775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431382" y="2639123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</a:p>
        </p:txBody>
      </p:sp>
    </p:spTree>
    <p:extLst>
      <p:ext uri="{BB962C8B-B14F-4D97-AF65-F5344CB8AC3E}">
        <p14:creationId xmlns:p14="http://schemas.microsoft.com/office/powerpoint/2010/main" val="113959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42938"/>
            <a:ext cx="2762250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935522" y="552430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</a:p>
        </p:txBody>
      </p:sp>
    </p:spTree>
    <p:extLst>
      <p:ext uri="{BB962C8B-B14F-4D97-AF65-F5344CB8AC3E}">
        <p14:creationId xmlns:p14="http://schemas.microsoft.com/office/powerpoint/2010/main" val="373207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661988"/>
            <a:ext cx="274320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811822" y="514330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</a:p>
        </p:txBody>
      </p:sp>
    </p:spTree>
    <p:extLst>
      <p:ext uri="{BB962C8B-B14F-4D97-AF65-F5344CB8AC3E}">
        <p14:creationId xmlns:p14="http://schemas.microsoft.com/office/powerpoint/2010/main" val="157396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676275"/>
            <a:ext cx="274320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465473" y="5176969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</a:p>
        </p:txBody>
      </p:sp>
    </p:spTree>
    <p:extLst>
      <p:ext uri="{BB962C8B-B14F-4D97-AF65-F5344CB8AC3E}">
        <p14:creationId xmlns:p14="http://schemas.microsoft.com/office/powerpoint/2010/main" val="299733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5163" y="642938"/>
            <a:ext cx="2733675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281871" y="5545567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</a:p>
        </p:txBody>
      </p:sp>
    </p:spTree>
    <p:extLst>
      <p:ext uri="{BB962C8B-B14F-4D97-AF65-F5344CB8AC3E}">
        <p14:creationId xmlns:p14="http://schemas.microsoft.com/office/powerpoint/2010/main" val="362947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661988"/>
            <a:ext cx="274320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292504" y="5545567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</a:p>
        </p:txBody>
      </p:sp>
    </p:spTree>
    <p:extLst>
      <p:ext uri="{BB962C8B-B14F-4D97-AF65-F5344CB8AC3E}">
        <p14:creationId xmlns:p14="http://schemas.microsoft.com/office/powerpoint/2010/main" val="79679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9925" y="652463"/>
            <a:ext cx="27241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269022" y="55304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</a:p>
        </p:txBody>
      </p:sp>
    </p:spTree>
    <p:extLst>
      <p:ext uri="{BB962C8B-B14F-4D97-AF65-F5344CB8AC3E}">
        <p14:creationId xmlns:p14="http://schemas.microsoft.com/office/powerpoint/2010/main" val="339242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113" y="652463"/>
            <a:ext cx="2771775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249972" y="552430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314325" y="57650"/>
            <a:ext cx="832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 for an interval [1,200]</a:t>
            </a:r>
          </a:p>
        </p:txBody>
      </p:sp>
    </p:spTree>
    <p:extLst>
      <p:ext uri="{BB962C8B-B14F-4D97-AF65-F5344CB8AC3E}">
        <p14:creationId xmlns:p14="http://schemas.microsoft.com/office/powerpoint/2010/main" val="427257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76275"/>
            <a:ext cx="276225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916767" y="5555758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</a:p>
        </p:txBody>
      </p:sp>
    </p:spTree>
    <p:extLst>
      <p:ext uri="{BB962C8B-B14F-4D97-AF65-F5344CB8AC3E}">
        <p14:creationId xmlns:p14="http://schemas.microsoft.com/office/powerpoint/2010/main" val="336881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9925" y="657225"/>
            <a:ext cx="272415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255417" y="5539978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80083" y="1261242"/>
            <a:ext cx="2459092" cy="21677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 keep generating a random 3 digit number between </a:t>
            </a:r>
          </a:p>
          <a:p>
            <a:pPr algn="ctr"/>
            <a:r>
              <a:rPr lang="en-IE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[0,1]</a:t>
            </a:r>
          </a:p>
          <a:p>
            <a:pPr algn="ctr"/>
            <a:r>
              <a:rPr lang="en-IE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we repeatedly press</a:t>
            </a:r>
          </a:p>
          <a:p>
            <a:pPr algn="ctr"/>
            <a:r>
              <a:rPr lang="en-IE" sz="28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  <a:endParaRPr lang="en-IE" sz="2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</a:p>
        </p:txBody>
      </p:sp>
    </p:spTree>
    <p:extLst>
      <p:ext uri="{BB962C8B-B14F-4D97-AF65-F5344CB8AC3E}">
        <p14:creationId xmlns:p14="http://schemas.microsoft.com/office/powerpoint/2010/main" val="309334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1350" y="642938"/>
            <a:ext cx="2781300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269022" y="55304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8365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42938"/>
            <a:ext cx="2762250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6814608">
            <a:off x="6431785" y="1903030"/>
            <a:ext cx="270061" cy="283609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132784" y="1261241"/>
            <a:ext cx="2806263" cy="41147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The calculator automatically displays in Natural display.</a:t>
            </a:r>
          </a:p>
          <a:p>
            <a:pPr algn="ctr"/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IE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If we are generating lots of numbers this may become annoying.</a:t>
            </a:r>
          </a:p>
          <a:p>
            <a:pPr algn="ctr"/>
            <a:endParaRPr lang="en-I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IE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need to </a:t>
            </a:r>
            <a:r>
              <a:rPr lang="en-IE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SET UP </a:t>
            </a:r>
            <a:r>
              <a:rPr lang="en-IE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calculator into </a:t>
            </a:r>
            <a:r>
              <a:rPr lang="en-IE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Line</a:t>
            </a:r>
            <a:r>
              <a:rPr lang="en-IE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 Display</a:t>
            </a:r>
          </a:p>
          <a:p>
            <a:pPr algn="ctr"/>
            <a:r>
              <a:rPr lang="en-IE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(as a single line …Decimals)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52648" y="2639123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</a:p>
        </p:txBody>
      </p:sp>
    </p:spTree>
    <p:extLst>
      <p:ext uri="{BB962C8B-B14F-4D97-AF65-F5344CB8AC3E}">
        <p14:creationId xmlns:p14="http://schemas.microsoft.com/office/powerpoint/2010/main" val="338313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676275"/>
            <a:ext cx="276225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934606" y="2686421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</a:p>
        </p:txBody>
      </p:sp>
    </p:spTree>
    <p:extLst>
      <p:ext uri="{BB962C8B-B14F-4D97-AF65-F5344CB8AC3E}">
        <p14:creationId xmlns:p14="http://schemas.microsoft.com/office/powerpoint/2010/main" val="59527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9450" y="642938"/>
            <a:ext cx="2705100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920159" y="5140708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Down Arrow 3"/>
          <p:cNvSpPr/>
          <p:nvPr/>
        </p:nvSpPr>
        <p:spPr>
          <a:xfrm rot="5645831">
            <a:off x="6762448" y="429871"/>
            <a:ext cx="285751" cy="27988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80083" y="1478756"/>
            <a:ext cx="2459092" cy="11603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We want it </a:t>
            </a:r>
            <a:r>
              <a:rPr lang="en-IE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Line</a:t>
            </a:r>
            <a:r>
              <a:rPr lang="en-IE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</a:p>
        </p:txBody>
      </p:sp>
    </p:spTree>
    <p:extLst>
      <p:ext uri="{BB962C8B-B14F-4D97-AF65-F5344CB8AC3E}">
        <p14:creationId xmlns:p14="http://schemas.microsoft.com/office/powerpoint/2010/main" val="79838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113" y="647700"/>
            <a:ext cx="27717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452648" y="2639123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Rounded Rectangle 3"/>
          <p:cNvSpPr/>
          <p:nvPr/>
        </p:nvSpPr>
        <p:spPr>
          <a:xfrm>
            <a:off x="6180083" y="1813034"/>
            <a:ext cx="2459092" cy="164749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We want a random number again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5" y="247650"/>
            <a:ext cx="832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Ran#</a:t>
            </a:r>
          </a:p>
        </p:txBody>
      </p:sp>
    </p:spTree>
    <p:extLst>
      <p:ext uri="{BB962C8B-B14F-4D97-AF65-F5344CB8AC3E}">
        <p14:creationId xmlns:p14="http://schemas.microsoft.com/office/powerpoint/2010/main" val="338540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20</TotalTime>
  <Words>443</Words>
  <Application>Microsoft Office PowerPoint</Application>
  <PresentationFormat>On-screen Show (4:3)</PresentationFormat>
  <Paragraphs>74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Century Gothic</vt:lpstr>
      <vt:lpstr>Tahoma</vt:lpstr>
      <vt:lpstr>Trebuchet MS</vt:lpstr>
      <vt:lpstr>Theme1</vt:lpstr>
      <vt:lpstr>Random Sampling using RAN#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pmdt</dc:creator>
  <cp:lastModifiedBy>shane molloy</cp:lastModifiedBy>
  <cp:revision>6</cp:revision>
  <dcterms:created xsi:type="dcterms:W3CDTF">2012-03-30T12:40:48Z</dcterms:created>
  <dcterms:modified xsi:type="dcterms:W3CDTF">2016-07-06T13:45:41Z</dcterms:modified>
</cp:coreProperties>
</file>